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31"/>
  </p:notesMasterIdLst>
  <p:sldIdLst>
    <p:sldId id="278" r:id="rId2"/>
    <p:sldId id="296" r:id="rId3"/>
    <p:sldId id="279" r:id="rId4"/>
    <p:sldId id="295" r:id="rId5"/>
    <p:sldId id="259" r:id="rId6"/>
    <p:sldId id="281" r:id="rId7"/>
    <p:sldId id="280" r:id="rId8"/>
    <p:sldId id="297" r:id="rId9"/>
    <p:sldId id="299" r:id="rId10"/>
    <p:sldId id="298" r:id="rId11"/>
    <p:sldId id="264" r:id="rId12"/>
    <p:sldId id="260" r:id="rId13"/>
    <p:sldId id="263" r:id="rId14"/>
    <p:sldId id="266" r:id="rId15"/>
    <p:sldId id="274" r:id="rId16"/>
    <p:sldId id="272" r:id="rId17"/>
    <p:sldId id="273" r:id="rId18"/>
    <p:sldId id="282" r:id="rId19"/>
    <p:sldId id="275" r:id="rId20"/>
    <p:sldId id="288" r:id="rId21"/>
    <p:sldId id="290" r:id="rId22"/>
    <p:sldId id="292" r:id="rId23"/>
    <p:sldId id="293" r:id="rId24"/>
    <p:sldId id="294" r:id="rId25"/>
    <p:sldId id="285" r:id="rId26"/>
    <p:sldId id="286" r:id="rId27"/>
    <p:sldId id="300" r:id="rId28"/>
    <p:sldId id="301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33" autoAdjust="0"/>
    <p:restoredTop sz="92290" autoAdjust="0"/>
  </p:normalViewPr>
  <p:slideViewPr>
    <p:cSldViewPr snapToGrid="0">
      <p:cViewPr varScale="1">
        <p:scale>
          <a:sx n="59" d="100"/>
          <a:sy n="59" d="100"/>
        </p:scale>
        <p:origin x="17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1456C-435A-C348-A3E6-25EB377791E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E6F73-7F15-124A-949D-6F47AFC03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=1.9870577727779467e-44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=0.0642994511972585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6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r-squared is: 0.018787686050668887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3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4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 userDrawn="1"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3175" y="0"/>
            <a:ext cx="12188825" cy="1062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99892-4BE6-49DF-BF83-A072991030A4}"/>
              </a:ext>
            </a:extLst>
          </p:cNvPr>
          <p:cNvSpPr/>
          <p:nvPr userDrawn="1"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D632D-3EAF-4DAD-81D6-605101DA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3" y="535708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3D9EAAD-8876-4C98-B360-AD2ADE0D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292" y="6169429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6C1075E-4977-4972-B953-DC6FFF01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42891" y="6169747"/>
            <a:ext cx="7800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0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70EAB-B5CE-4EBE-AC5C-D47A7755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1C2BE-AEC6-47CD-BC12-DAE241F4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19DE0-8961-4E9A-BC32-86AE9CC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0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50" r:id="rId9"/>
    <p:sldLayoutId id="2147483735" r:id="rId10"/>
    <p:sldLayoutId id="2147483751" r:id="rId11"/>
    <p:sldLayoutId id="2147483736" r:id="rId12"/>
    <p:sldLayoutId id="2147483737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49" y="422489"/>
            <a:ext cx="6253317" cy="3686015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World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5450" y="3799637"/>
            <a:ext cx="1580189" cy="1021498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Hawaii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38094-CD9F-4D42-BCF0-0B01DBD475DF}"/>
              </a:ext>
            </a:extLst>
          </p:cNvPr>
          <p:cNvSpPr txBox="1"/>
          <p:nvPr/>
        </p:nvSpPr>
        <p:spPr>
          <a:xfrm>
            <a:off x="4224529" y="4592503"/>
            <a:ext cx="7667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Sciences Team</a:t>
            </a:r>
          </a:p>
          <a:p>
            <a:pPr algn="ctr"/>
            <a:r>
              <a:rPr lang="en-US" dirty="0" err="1"/>
              <a:t>Armon</a:t>
            </a:r>
            <a:r>
              <a:rPr lang="en-US" dirty="0"/>
              <a:t> Kohan</a:t>
            </a:r>
          </a:p>
          <a:p>
            <a:pPr algn="ctr"/>
            <a:r>
              <a:rPr lang="en-US" dirty="0"/>
              <a:t>Edith Jimenez</a:t>
            </a:r>
          </a:p>
          <a:p>
            <a:pPr algn="ctr"/>
            <a:r>
              <a:rPr lang="en-US" dirty="0"/>
              <a:t>Lance Westlake</a:t>
            </a:r>
          </a:p>
          <a:p>
            <a:pPr algn="ctr"/>
            <a:r>
              <a:rPr lang="en-US" dirty="0"/>
              <a:t>Meg Peterson</a:t>
            </a:r>
          </a:p>
          <a:p>
            <a:pPr algn="ctr"/>
            <a:r>
              <a:rPr lang="en-US" dirty="0"/>
              <a:t>Scott Whigham</a:t>
            </a:r>
          </a:p>
        </p:txBody>
      </p:sp>
      <p:pic>
        <p:nvPicPr>
          <p:cNvPr id="18434" name="Picture 2" descr="Image result for smu logo">
            <a:extLst>
              <a:ext uri="{FF2B5EF4-FFF2-40B4-BE49-F238E27FC236}">
                <a16:creationId xmlns:a16="http://schemas.microsoft.com/office/drawing/2014/main" id="{2C4F828A-0C02-4108-84A7-644BB2CA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" y="289559"/>
            <a:ext cx="3525747" cy="35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1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288"/>
            <a:ext cx="12192000" cy="738187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2E723-6366-4AFA-9F54-3E278B46A229}"/>
              </a:ext>
            </a:extLst>
          </p:cNvPr>
          <p:cNvGrpSpPr/>
          <p:nvPr/>
        </p:nvGrpSpPr>
        <p:grpSpPr>
          <a:xfrm>
            <a:off x="2046909" y="1110343"/>
            <a:ext cx="6704810" cy="5725521"/>
            <a:chOff x="2046909" y="752475"/>
            <a:chExt cx="6704810" cy="60833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FC5565-E7E9-486B-9077-50694BAB3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909" y="752475"/>
              <a:ext cx="6704810" cy="6083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99E484-B024-4EE8-921A-1BA4E75D5A61}"/>
                </a:ext>
              </a:extLst>
            </p:cNvPr>
            <p:cNvSpPr txBox="1"/>
            <p:nvPr/>
          </p:nvSpPr>
          <p:spPr>
            <a:xfrm>
              <a:off x="4864556" y="752475"/>
              <a:ext cx="22764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Correlation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58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49" y="748106"/>
            <a:ext cx="5928344" cy="5294757"/>
          </a:xfrm>
        </p:spPr>
        <p:txBody>
          <a:bodyPr>
            <a:normAutofit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6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Cleaning Process: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raw data to drop: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not values.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values duplicated on another column.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data are not relevant.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column “number of reviews” remove the rows that have value equal to zero (0)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columns reduce from 106 to 86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rows decrease from to  23745 to 18291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9051" y="748106"/>
            <a:ext cx="3517900" cy="209391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17410" name="Picture 2" descr="Image result for data">
            <a:extLst>
              <a:ext uri="{FF2B5EF4-FFF2-40B4-BE49-F238E27FC236}">
                <a16:creationId xmlns:a16="http://schemas.microsoft.com/office/drawing/2014/main" id="{8FF4EF4C-3311-4D57-88F0-0B7EE68F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305176"/>
            <a:ext cx="4303992" cy="25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4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2998" y="211178"/>
            <a:ext cx="3517900" cy="1203243"/>
          </a:xfrm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7010" y="1640264"/>
            <a:ext cx="11221039" cy="389181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6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0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171110"/>
            <a:ext cx="10058400" cy="451578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What is the relationship between: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per host and ratings?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beds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room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 and rating of property?</a:t>
            </a:r>
          </a:p>
        </p:txBody>
      </p:sp>
    </p:spTree>
    <p:extLst>
      <p:ext uri="{BB962C8B-B14F-4D97-AF65-F5344CB8AC3E}">
        <p14:creationId xmlns:p14="http://schemas.microsoft.com/office/powerpoint/2010/main" val="223783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</p:spPr>
        <p:txBody>
          <a:bodyPr>
            <a:normAutofit lnSpcReduction="10000"/>
          </a:bodyPr>
          <a:lstStyle/>
          <a:p>
            <a:pPr marL="0" indent="0">
              <a:buClrTx/>
              <a:buNone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that have an effect on the rating.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accommodation type</a:t>
            </a:r>
          </a:p>
        </p:txBody>
      </p:sp>
    </p:spTree>
    <p:extLst>
      <p:ext uri="{BB962C8B-B14F-4D97-AF65-F5344CB8AC3E}">
        <p14:creationId xmlns:p14="http://schemas.microsoft.com/office/powerpoint/2010/main" val="38193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451B02-55EE-4E24-A941-D9BA6ECD8F54}"/>
              </a:ext>
            </a:extLst>
          </p:cNvPr>
          <p:cNvSpPr/>
          <p:nvPr/>
        </p:nvSpPr>
        <p:spPr>
          <a:xfrm>
            <a:off x="1523999" y="76200"/>
            <a:ext cx="9305925" cy="6282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B15A-A5CB-C241-819C-D04755D5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63" y="150125"/>
            <a:ext cx="7998874" cy="6132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ED029B-6604-45F4-AA52-710BD1B5CE1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241769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AB55A8-6C67-40C5-A55D-60E6FA199285}"/>
              </a:ext>
            </a:extLst>
          </p:cNvPr>
          <p:cNvSpPr/>
          <p:nvPr/>
        </p:nvSpPr>
        <p:spPr>
          <a:xfrm>
            <a:off x="895350" y="180975"/>
            <a:ext cx="10515600" cy="6035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11813C-80D5-4677-93D7-27F35AF4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05" y="243883"/>
            <a:ext cx="9093390" cy="49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D2683-2032-6840-917C-063C40B6FF24}"/>
              </a:ext>
            </a:extLst>
          </p:cNvPr>
          <p:cNvSpPr txBox="1"/>
          <p:nvPr/>
        </p:nvSpPr>
        <p:spPr>
          <a:xfrm>
            <a:off x="1003837" y="5445457"/>
            <a:ext cx="101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The p value is 1.9870577727779467e-44 and therefore we can reject our null hypothesis and say that </a:t>
            </a:r>
          </a:p>
          <a:p>
            <a:pPr algn="ctr"/>
            <a:r>
              <a:rPr lang="en-US" b="1" dirty="0"/>
              <a:t>the number of properties owned by a host does have an impact on the overall rating.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18C59-9016-43EE-A9C1-8BC12995BDB2}"/>
              </a:ext>
            </a:extLst>
          </p:cNvPr>
          <p:cNvSpPr txBox="1"/>
          <p:nvPr/>
        </p:nvSpPr>
        <p:spPr>
          <a:xfrm>
            <a:off x="1323975" y="6441043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98607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B8B1B-61BB-224E-BC7E-AC14354336A3}"/>
              </a:ext>
            </a:extLst>
          </p:cNvPr>
          <p:cNvSpPr txBox="1"/>
          <p:nvPr/>
        </p:nvSpPr>
        <p:spPr>
          <a:xfrm>
            <a:off x="123826" y="527641"/>
            <a:ext cx="351472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is a difference in rating between the different neighborhoods.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neighborhood with the highest average property rating is “Pearl City”, and the one with the lowest is the area surrounding the “airport”.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C00E3-4755-4BB9-802A-B0768A4362D3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for each Neighborhood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A7A15D-1A54-41FB-B74E-798BE5429455}"/>
              </a:ext>
            </a:extLst>
          </p:cNvPr>
          <p:cNvGrpSpPr/>
          <p:nvPr/>
        </p:nvGrpSpPr>
        <p:grpSpPr>
          <a:xfrm>
            <a:off x="4095750" y="133349"/>
            <a:ext cx="7972424" cy="6105525"/>
            <a:chOff x="4095750" y="133349"/>
            <a:chExt cx="7972424" cy="61055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7FEA35-1277-461D-994A-00EF593463EF}"/>
                </a:ext>
              </a:extLst>
            </p:cNvPr>
            <p:cNvSpPr/>
            <p:nvPr/>
          </p:nvSpPr>
          <p:spPr>
            <a:xfrm>
              <a:off x="4095750" y="133349"/>
              <a:ext cx="7972424" cy="6105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4F3C51D-487D-4056-A12C-72BE884A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312" y="379115"/>
              <a:ext cx="7616825" cy="561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23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1074AC-7AA0-42A5-BA21-376416FDAD75}"/>
              </a:ext>
            </a:extLst>
          </p:cNvPr>
          <p:cNvSpPr/>
          <p:nvPr/>
        </p:nvSpPr>
        <p:spPr>
          <a:xfrm>
            <a:off x="4010025" y="123826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E0648-E145-2E43-9CFD-4A1B0F24DB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133851" y="259254"/>
            <a:ext cx="7696264" cy="5475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C4E1B-774D-8946-BA2A-511C9830DEEF}"/>
              </a:ext>
            </a:extLst>
          </p:cNvPr>
          <p:cNvSpPr txBox="1"/>
          <p:nvPr/>
        </p:nvSpPr>
        <p:spPr>
          <a:xfrm>
            <a:off x="109571" y="1285875"/>
            <a:ext cx="3738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p value is 0.0642994511972585 and  we can accept our null hypothesis and say that the number of properties owned by a host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3E9E0-1F19-4AB1-BAA4-5714008E40F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Beds</a:t>
            </a:r>
          </a:p>
        </p:txBody>
      </p:sp>
    </p:spTree>
    <p:extLst>
      <p:ext uri="{BB962C8B-B14F-4D97-AF65-F5344CB8AC3E}">
        <p14:creationId xmlns:p14="http://schemas.microsoft.com/office/powerpoint/2010/main" val="304251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BF1BA8-78A6-459D-895B-D37E555E694A}"/>
              </a:ext>
            </a:extLst>
          </p:cNvPr>
          <p:cNvSpPr/>
          <p:nvPr/>
        </p:nvSpPr>
        <p:spPr>
          <a:xfrm>
            <a:off x="4048125" y="285751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8AFB-0F0E-124B-A1F7-ED0F3A41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66" y="489142"/>
            <a:ext cx="7469867" cy="5203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2AC82-A63E-7A4F-BC8C-F0F91845049C}"/>
              </a:ext>
            </a:extLst>
          </p:cNvPr>
          <p:cNvSpPr txBox="1"/>
          <p:nvPr/>
        </p:nvSpPr>
        <p:spPr>
          <a:xfrm>
            <a:off x="147688" y="1528408"/>
            <a:ext cx="3814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r-squared is: 0.018787686050668887 and therefore accept the null hypothesis and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say that the price of a property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49D8D-E9E7-4DB7-BF60-175198D5A5C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vs Price</a:t>
            </a:r>
          </a:p>
        </p:txBody>
      </p:sp>
    </p:spTree>
    <p:extLst>
      <p:ext uri="{BB962C8B-B14F-4D97-AF65-F5344CB8AC3E}">
        <p14:creationId xmlns:p14="http://schemas.microsoft.com/office/powerpoint/2010/main" val="9511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0"/>
            <a:ext cx="11401425" cy="1009650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323975"/>
            <a:ext cx="10058400" cy="5211763"/>
          </a:xfrm>
          <a:noFill/>
        </p:spPr>
        <p:txBody>
          <a:bodyPr>
            <a:normAutofit fontScale="77500" lnSpcReduction="20000"/>
          </a:bodyPr>
          <a:lstStyle/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Introduction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Project Description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Data Analysis: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Preparation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Validation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Clean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Hypothesis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Questions 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Technical Analysis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Results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Conclusions</a:t>
            </a: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2298" name="Picture 10" descr="Image result for airbnb">
            <a:extLst>
              <a:ext uri="{FF2B5EF4-FFF2-40B4-BE49-F238E27FC236}">
                <a16:creationId xmlns:a16="http://schemas.microsoft.com/office/drawing/2014/main" id="{98E57C7F-7D4A-4AD8-A6FD-122FF5B5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40280"/>
            <a:ext cx="47548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514063-D2B3-4692-AC24-84327D51D320}"/>
              </a:ext>
            </a:extLst>
          </p:cNvPr>
          <p:cNvSpPr/>
          <p:nvPr/>
        </p:nvSpPr>
        <p:spPr>
          <a:xfrm>
            <a:off x="1676400" y="94965"/>
            <a:ext cx="8439150" cy="5953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09ACE-32CD-44AF-9559-1369E1CF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9" y="247650"/>
            <a:ext cx="7834312" cy="56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</p:spTree>
    <p:extLst>
      <p:ext uri="{BB962C8B-B14F-4D97-AF65-F5344CB8AC3E}">
        <p14:creationId xmlns:p14="http://schemas.microsoft.com/office/powerpoint/2010/main" val="380094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631D6F-EFD0-4848-A3A4-926D9040F388}"/>
              </a:ext>
            </a:extLst>
          </p:cNvPr>
          <p:cNvSpPr/>
          <p:nvPr/>
        </p:nvSpPr>
        <p:spPr>
          <a:xfrm>
            <a:off x="314325" y="76199"/>
            <a:ext cx="11338560" cy="6317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25B4CB-4FBA-4C6D-8CFD-7E2E93F6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0974"/>
            <a:ext cx="10639425" cy="55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FEFBB-F593-4213-BB29-786AF57A8B37}"/>
              </a:ext>
            </a:extLst>
          </p:cNvPr>
          <p:cNvSpPr txBox="1"/>
          <p:nvPr/>
        </p:nvSpPr>
        <p:spPr>
          <a:xfrm>
            <a:off x="1073004" y="5747428"/>
            <a:ext cx="956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 value was less than 0.05 and </a:t>
            </a:r>
          </a:p>
          <a:p>
            <a:pPr algn="ctr"/>
            <a:r>
              <a:rPr lang="en-US" b="1" dirty="0"/>
              <a:t>therefore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74383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8ADA48-AD9B-44E7-A279-3B2816BBF391}"/>
              </a:ext>
            </a:extLst>
          </p:cNvPr>
          <p:cNvSpPr/>
          <p:nvPr/>
        </p:nvSpPr>
        <p:spPr>
          <a:xfrm>
            <a:off x="3701143" y="105849"/>
            <a:ext cx="8380640" cy="6172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Room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1D4152-52D6-4AF7-A2C6-F1BDB13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81860"/>
            <a:ext cx="7800975" cy="58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1CEF4-1AEA-4E3A-97D4-68EFF9794F34}"/>
              </a:ext>
            </a:extLst>
          </p:cNvPr>
          <p:cNvSpPr txBox="1"/>
          <p:nvPr/>
        </p:nvSpPr>
        <p:spPr>
          <a:xfrm>
            <a:off x="110217" y="1490008"/>
            <a:ext cx="3710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 value = 0.0003687676394827313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less than 0.05 and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therefore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50813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Rated by Value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3077936" y="257175"/>
            <a:ext cx="8534400" cy="572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386A6-397B-4313-AAF6-3C879DAE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23" y="474107"/>
            <a:ext cx="7934325" cy="5264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EF732-7A39-4128-8D2E-B2CFF0C45139}"/>
              </a:ext>
            </a:extLst>
          </p:cNvPr>
          <p:cNvSpPr txBox="1"/>
          <p:nvPr/>
        </p:nvSpPr>
        <p:spPr>
          <a:xfrm>
            <a:off x="147689" y="1528408"/>
            <a:ext cx="30853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Locations of properties weighted by “value” score rating.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value areas appear to be near certain areas of the coast line.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3156858" y="433238"/>
            <a:ext cx="8534400" cy="5076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DE27E5-C29B-4D93-ADB0-3286F2B3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316" y="719631"/>
            <a:ext cx="7231484" cy="45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89076-6EB7-43C8-8028-714B7C4002D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Availability Over 365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2EC4-317E-4769-BE0F-9D0E223E8AA8}"/>
              </a:ext>
            </a:extLst>
          </p:cNvPr>
          <p:cNvSpPr txBox="1"/>
          <p:nvPr/>
        </p:nvSpPr>
        <p:spPr>
          <a:xfrm>
            <a:off x="147689" y="1528408"/>
            <a:ext cx="30853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Locations of properties showing how many days over a 365 day period that the property is not occupied.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8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68264"/>
            <a:ext cx="10058400" cy="1008062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1333500"/>
            <a:ext cx="10058400" cy="444976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properties owned by a host does impact the overall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bedrooms does not have an impact on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neighborhood of the property does have an effect on the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price of a property does not have a correlation to the rating of the property.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island that the property is on does appear to have an effect on the average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slightly higher ratings on average for private rooms and entire homes than hotel rooms and shared rooms.</a:t>
            </a:r>
          </a:p>
        </p:txBody>
      </p:sp>
    </p:spTree>
    <p:extLst>
      <p:ext uri="{BB962C8B-B14F-4D97-AF65-F5344CB8AC3E}">
        <p14:creationId xmlns:p14="http://schemas.microsoft.com/office/powerpoint/2010/main" val="33516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7205D-72E8-449B-AF44-B287ACBB63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268" y="170801"/>
            <a:ext cx="10113645" cy="74368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E89DB3-7BBD-4DFF-A98B-1CCA53F398B0}"/>
              </a:ext>
            </a:extLst>
          </p:cNvPr>
          <p:cNvSpPr txBox="1">
            <a:spLocks/>
          </p:cNvSpPr>
          <p:nvPr/>
        </p:nvSpPr>
        <p:spPr>
          <a:xfrm>
            <a:off x="944878" y="1541528"/>
            <a:ext cx="5151121" cy="105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of the property </a:t>
            </a:r>
          </a:p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that the property is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84CAA-70C9-43F8-A42C-75DE267C9228}"/>
              </a:ext>
            </a:extLst>
          </p:cNvPr>
          <p:cNvSpPr/>
          <p:nvPr/>
        </p:nvSpPr>
        <p:spPr>
          <a:xfrm>
            <a:off x="7888224" y="1164134"/>
            <a:ext cx="39502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5DD765-79BA-40FA-A335-17BA4B86AE18}"/>
              </a:ext>
            </a:extLst>
          </p:cNvPr>
          <p:cNvSpPr txBox="1">
            <a:spLocks/>
          </p:cNvSpPr>
          <p:nvPr/>
        </p:nvSpPr>
        <p:spPr>
          <a:xfrm>
            <a:off x="944879" y="3683469"/>
            <a:ext cx="5151121" cy="194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owned     by a host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bedrooms 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of a property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467C85-F7E5-4D6A-882C-277AE2BAA852}"/>
              </a:ext>
            </a:extLst>
          </p:cNvPr>
          <p:cNvSpPr/>
          <p:nvPr/>
        </p:nvSpPr>
        <p:spPr>
          <a:xfrm>
            <a:off x="6400800" y="1495968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BF0690-26D2-49D7-9851-6BF3AB7BF7E7}"/>
              </a:ext>
            </a:extLst>
          </p:cNvPr>
          <p:cNvSpPr/>
          <p:nvPr/>
        </p:nvSpPr>
        <p:spPr>
          <a:xfrm>
            <a:off x="6400800" y="3989237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hawaii photos">
            <a:extLst>
              <a:ext uri="{FF2B5EF4-FFF2-40B4-BE49-F238E27FC236}">
                <a16:creationId xmlns:a16="http://schemas.microsoft.com/office/drawing/2014/main" id="{B48E04D9-2CE6-43D2-9704-4E0FC0E2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322735"/>
            <a:ext cx="3234734" cy="40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1047749" y="2162175"/>
            <a:ext cx="39719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Questions and Answers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1262A-3F2D-49C4-B98B-ABEFE4C05E9C}"/>
              </a:ext>
            </a:extLst>
          </p:cNvPr>
          <p:cNvSpPr/>
          <p:nvPr/>
        </p:nvSpPr>
        <p:spPr>
          <a:xfrm>
            <a:off x="7820025" y="1047750"/>
            <a:ext cx="4152900" cy="48958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294322" y="1206128"/>
            <a:ext cx="3971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Thanks</a:t>
            </a:r>
          </a:p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For your attention</a:t>
            </a:r>
          </a:p>
          <a:p>
            <a:pPr algn="ctr"/>
            <a:endParaRPr lang="en-US" sz="4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3B1C3-BB18-48E5-B6F1-74AFFC4E50B2}"/>
              </a:ext>
            </a:extLst>
          </p:cNvPr>
          <p:cNvGrpSpPr/>
          <p:nvPr/>
        </p:nvGrpSpPr>
        <p:grpSpPr>
          <a:xfrm>
            <a:off x="4719634" y="0"/>
            <a:ext cx="7670308" cy="6858000"/>
            <a:chOff x="4719634" y="0"/>
            <a:chExt cx="7670308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F0D86B-041C-407F-BF17-038547AC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634" y="0"/>
              <a:ext cx="7670308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DAD3EE-B294-4742-8E2E-AD5F0689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2148" y="587946"/>
              <a:ext cx="796592" cy="68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BD4D04-9A50-4F83-AC9B-4591E343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1086" y="683245"/>
              <a:ext cx="796592" cy="7965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44F99C-E715-4E11-8245-12909D02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3258" y="884013"/>
              <a:ext cx="739664" cy="668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C91940-C673-42DB-9828-9652318E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6297" y="980422"/>
              <a:ext cx="632476" cy="5474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614326-6835-4078-80E7-A067F3AB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03297" y="1206128"/>
              <a:ext cx="601299" cy="5474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448E27-2F42-4F6F-9DBD-ABD5A0DBA5C7}"/>
                </a:ext>
              </a:extLst>
            </p:cNvPr>
            <p:cNvSpPr txBox="1"/>
            <p:nvPr/>
          </p:nvSpPr>
          <p:spPr>
            <a:xfrm>
              <a:off x="4719634" y="5225331"/>
              <a:ext cx="767030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Team Walking-In-Paris</a:t>
              </a:r>
            </a:p>
            <a:p>
              <a:pPr algn="ctr"/>
              <a:endParaRPr lang="en-US" sz="4400" dirty="0">
                <a:solidFill>
                  <a:srgbClr val="00B0F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93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19570-2699-4CA1-BB19-B5668BE9F1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79" y="4912486"/>
            <a:ext cx="10113645" cy="743682"/>
          </a:xfrm>
        </p:spPr>
        <p:txBody>
          <a:bodyPr/>
          <a:lstStyle/>
          <a:p>
            <a:r>
              <a:rPr lang="en-US" dirty="0"/>
              <a:t>The Scam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9C840-D2A8-47E1-A030-D82C3065498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Critical Inside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606DD2D-4F60-412E-9DE3-EBFD9720DA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0" b="16620"/>
          <a:stretch>
            <a:fillRect/>
          </a:stretch>
        </p:blipFill>
        <p:spPr>
          <a:xfrm>
            <a:off x="981076" y="1085606"/>
            <a:ext cx="10058400" cy="3760891"/>
          </a:xfrm>
        </p:spPr>
      </p:pic>
    </p:spTree>
    <p:extLst>
      <p:ext uri="{BB962C8B-B14F-4D97-AF65-F5344CB8AC3E}">
        <p14:creationId xmlns:p14="http://schemas.microsoft.com/office/powerpoint/2010/main" val="297764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99D3A-F72A-40CF-9974-24ABCDF5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3595009" cy="64196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EB472A-6CEE-4919-9BE0-73666155DF67}"/>
              </a:ext>
            </a:extLst>
          </p:cNvPr>
          <p:cNvSpPr txBox="1">
            <a:spLocks/>
          </p:cNvSpPr>
          <p:nvPr/>
        </p:nvSpPr>
        <p:spPr>
          <a:xfrm>
            <a:off x="4810544" y="903515"/>
            <a:ext cx="6253317" cy="46933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Makes an Airbnb Rental Property “Successful”</a:t>
            </a: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………    in Hawaii?</a:t>
            </a:r>
          </a:p>
        </p:txBody>
      </p:sp>
    </p:spTree>
    <p:extLst>
      <p:ext uri="{BB962C8B-B14F-4D97-AF65-F5344CB8AC3E}">
        <p14:creationId xmlns:p14="http://schemas.microsoft.com/office/powerpoint/2010/main" val="250392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86383"/>
            <a:ext cx="356616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 Description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94DD-38F7-432D-B917-B67CCC8C117C}"/>
              </a:ext>
            </a:extLst>
          </p:cNvPr>
          <p:cNvSpPr/>
          <p:nvPr/>
        </p:nvSpPr>
        <p:spPr>
          <a:xfrm>
            <a:off x="419100" y="3429000"/>
            <a:ext cx="3971925" cy="18954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Airbnb Rental Property in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Analyze the attributes that characterize Airbnb and make it successful. The analysis is focus on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Test the hypothesis raised during the data analysis 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Elaborate questions to test the hypothesis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Develop visual support to interpret the data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Carry out statistical tests to validate the relationship between the variables</a:t>
            </a:r>
          </a:p>
        </p:txBody>
      </p:sp>
      <p:pic>
        <p:nvPicPr>
          <p:cNvPr id="10" name="Picture 2" descr="Image result for project">
            <a:extLst>
              <a:ext uri="{FF2B5EF4-FFF2-40B4-BE49-F238E27FC236}">
                <a16:creationId xmlns:a16="http://schemas.microsoft.com/office/drawing/2014/main" id="{6C43B50C-1FA5-4112-984A-FC38AE4C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2" y="3697288"/>
            <a:ext cx="33115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8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sz="5400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source: The “Inside Airbnb” Project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http://insideairbnb.com/get-the-data.html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published under Creative Commons CC0 1.0 Universal (CC0 1.0) "Public Domain Dedication" license.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insideairbnb.com’s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disclaimers: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The data utilizes public information compiled from the Airbnb web-site … and the reviews for each listing. 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"private" information is being used. Names, photographs, listings and review details are all publicly displayed on the Airbnb site.</a:t>
            </a: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is verified, cleansed, analyzed and aggregated</a:t>
            </a:r>
          </a:p>
        </p:txBody>
      </p:sp>
      <p:pic>
        <p:nvPicPr>
          <p:cNvPr id="16386" name="Picture 2" descr="Image result for data&quot;">
            <a:extLst>
              <a:ext uri="{FF2B5EF4-FFF2-40B4-BE49-F238E27FC236}">
                <a16:creationId xmlns:a16="http://schemas.microsoft.com/office/drawing/2014/main" id="{F23B6E05-608D-48D1-A824-98B12B69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429000"/>
            <a:ext cx="4277462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64573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4338" name="Picture 2" descr="Image result for data&quot;">
            <a:extLst>
              <a:ext uri="{FF2B5EF4-FFF2-40B4-BE49-F238E27FC236}">
                <a16:creationId xmlns:a16="http://schemas.microsoft.com/office/drawing/2014/main" id="{586C2B16-3BFD-4F28-8FDB-E87A4C5C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36595"/>
            <a:ext cx="4314825" cy="22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3663E-2479-4250-B6EE-C8557512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/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the column to make easy the analysis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data frame to group columns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group by neighborhood and number of reviews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bin to separate by number of reviews</a:t>
            </a:r>
          </a:p>
          <a:p>
            <a:pPr marL="339725" indent="-282575">
              <a:buFont typeface="Wingdings" panose="05000000000000000000" pitchFamily="2" charset="2"/>
              <a:buChar char="§"/>
              <a:tabLst>
                <a:tab pos="112713" algn="l"/>
              </a:tabLst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3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5362" name="Picture 2" descr="Image result for data">
            <a:extLst>
              <a:ext uri="{FF2B5EF4-FFF2-40B4-BE49-F238E27FC236}">
                <a16:creationId xmlns:a16="http://schemas.microsoft.com/office/drawing/2014/main" id="{1584D016-6B5B-4668-B2BF-C9EDECD2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8" y="3642357"/>
            <a:ext cx="3739241" cy="20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83F0EC-D932-420B-8A90-8B503254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>
            <a:normAutofit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figure to visualize the behavior using Seaborn and Matplotlib libraries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score cleanliness vs Review score rating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Review score values and review score rating</a:t>
            </a:r>
          </a:p>
        </p:txBody>
      </p:sp>
    </p:spTree>
    <p:extLst>
      <p:ext uri="{BB962C8B-B14F-4D97-AF65-F5344CB8AC3E}">
        <p14:creationId xmlns:p14="http://schemas.microsoft.com/office/powerpoint/2010/main" val="19722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 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10323"/>
              </p:ext>
            </p:extLst>
          </p:nvPr>
        </p:nvGraphicFramePr>
        <p:xfrm>
          <a:off x="479424" y="857250"/>
          <a:ext cx="111029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76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56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33DD72E-045C-4E5A-8375-E17C9A00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65" y="963930"/>
            <a:ext cx="3724275" cy="252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8D3CB-2281-4935-8DD8-2907428E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82" y="3683227"/>
            <a:ext cx="3749040" cy="2465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AD70A-C1A7-407F-A86B-BBC4CCD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840533"/>
            <a:ext cx="3845580" cy="2560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8142C6-3292-4416-8E1C-96BE1113AB3E}"/>
              </a:ext>
            </a:extLst>
          </p:cNvPr>
          <p:cNvSpPr txBox="1"/>
          <p:nvPr/>
        </p:nvSpPr>
        <p:spPr>
          <a:xfrm>
            <a:off x="774382" y="1460658"/>
            <a:ext cx="180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2FE4A-72F0-4F28-905A-2C1A2BBF939B}"/>
              </a:ext>
            </a:extLst>
          </p:cNvPr>
          <p:cNvSpPr txBox="1"/>
          <p:nvPr/>
        </p:nvSpPr>
        <p:spPr>
          <a:xfrm>
            <a:off x="685800" y="4067175"/>
            <a:ext cx="188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E0E5A-A32E-4FF9-8029-24675911D119}"/>
              </a:ext>
            </a:extLst>
          </p:cNvPr>
          <p:cNvSpPr txBox="1"/>
          <p:nvPr/>
        </p:nvSpPr>
        <p:spPr>
          <a:xfrm>
            <a:off x="7391400" y="1362075"/>
            <a:ext cx="346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1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80950"/>
              </p:ext>
            </p:extLst>
          </p:nvPr>
        </p:nvGraphicFramePr>
        <p:xfrm>
          <a:off x="146049" y="857250"/>
          <a:ext cx="115982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092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2860442274"/>
                    </a:ext>
                  </a:extLst>
                </a:gridCol>
              </a:tblGrid>
              <a:tr h="54864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931C700-9AAE-4289-8D03-60D24243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14425"/>
            <a:ext cx="3314700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4CF61-C597-490E-AE7F-806D50C23E33}"/>
              </a:ext>
            </a:extLst>
          </p:cNvPr>
          <p:cNvSpPr txBox="1"/>
          <p:nvPr/>
        </p:nvSpPr>
        <p:spPr>
          <a:xfrm>
            <a:off x="561975" y="488632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36BB0-0EB7-46A6-BE37-BF172ACA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37" y="1114425"/>
            <a:ext cx="3314700" cy="331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CEEFB-DBDE-48AC-B0E7-81B5A3B0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81" y="1114425"/>
            <a:ext cx="3314700" cy="331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1A142-AA41-4DF0-BAA8-6B5CCD4CF4AC}"/>
              </a:ext>
            </a:extLst>
          </p:cNvPr>
          <p:cNvSpPr txBox="1"/>
          <p:nvPr/>
        </p:nvSpPr>
        <p:spPr>
          <a:xfrm>
            <a:off x="4364037" y="4924722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0523F-E77D-4915-BA0C-0722A3FB8C9D}"/>
              </a:ext>
            </a:extLst>
          </p:cNvPr>
          <p:cNvSpPr txBox="1"/>
          <p:nvPr/>
        </p:nvSpPr>
        <p:spPr>
          <a:xfrm>
            <a:off x="8301831" y="4924722"/>
            <a:ext cx="30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96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{42E324B0-A195-4E90-9199-96AFCD34C9F5}tf56160789</Template>
  <TotalTime>0</TotalTime>
  <Words>959</Words>
  <Application>Microsoft Office PowerPoint</Application>
  <PresentationFormat>Widescreen</PresentationFormat>
  <Paragraphs>162</Paragraphs>
  <Slides>29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Bookman Old Style</vt:lpstr>
      <vt:lpstr>Calibri</vt:lpstr>
      <vt:lpstr>Franklin Gothic Book</vt:lpstr>
      <vt:lpstr>Wingdings</vt:lpstr>
      <vt:lpstr>1_RetrospectVTI</vt:lpstr>
      <vt:lpstr>World Airbnb</vt:lpstr>
      <vt:lpstr>Content</vt:lpstr>
      <vt:lpstr>PowerPoint Presentation</vt:lpstr>
      <vt:lpstr>Project  Description</vt:lpstr>
      <vt:lpstr>Data Source</vt:lpstr>
      <vt:lpstr>Data Preparation</vt:lpstr>
      <vt:lpstr>Data Validation</vt:lpstr>
      <vt:lpstr>Data Validation Visual </vt:lpstr>
      <vt:lpstr>Data Validation Visual</vt:lpstr>
      <vt:lpstr>Data Exploration Visual</vt:lpstr>
      <vt:lpstr>Data Clean</vt:lpstr>
      <vt:lpstr>Hypothesis</vt:lpstr>
      <vt:lpstr>Questions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Conclusions</vt:lpstr>
      <vt:lpstr>PowerPoint Presentation</vt:lpstr>
      <vt:lpstr>PowerPoint Presentation</vt:lpstr>
      <vt:lpstr>The Scam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2020-01-25T18:51:57Z</dcterms:created>
  <dcterms:modified xsi:type="dcterms:W3CDTF">2020-02-01T19:35:06Z</dcterms:modified>
</cp:coreProperties>
</file>